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8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2D5631-61DC-4097-B8D7-2794779AA93C}" type="datetimeFigureOut">
              <a:rPr lang="en-US" smtClean="0"/>
              <a:t>4/4/2021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6424EB-C888-4916-A337-9BF00C50189D}" type="slidenum">
              <a:rPr lang="en-US" smtClean="0"/>
              <a:t>‹#›</a:t>
            </a:fld>
            <a:endParaRPr lang="en-US"/>
          </a:p>
        </p:txBody>
      </p:sp>
    </p:spTree>
    <p:extLst>
      <p:ext uri="{BB962C8B-B14F-4D97-AF65-F5344CB8AC3E}">
        <p14:creationId xmlns:p14="http://schemas.microsoft.com/office/powerpoint/2010/main" val="293897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Amazon emerged as a book retail shop where people could buy books from different authors but later it developed to a strong virtual shop where electronics, kitchen accessories, toys, laundry equipment, and food were sold among many other products in the company. </a:t>
            </a:r>
          </a:p>
          <a:p>
            <a:pPr lvl="0"/>
            <a:r>
              <a:rPr lang="en-US" sz="1200" kern="1200" dirty="0" smtClean="0">
                <a:solidFill>
                  <a:schemeClr val="tx1"/>
                </a:solidFill>
                <a:effectLst/>
                <a:latin typeface="+mn-lt"/>
                <a:ea typeface="+mn-ea"/>
                <a:cs typeface="+mn-cs"/>
              </a:rPr>
              <a:t> According to </a:t>
            </a:r>
            <a:r>
              <a:rPr lang="en-US" sz="1200" kern="1200" dirty="0" err="1" smtClean="0">
                <a:solidFill>
                  <a:schemeClr val="tx1"/>
                </a:solidFill>
                <a:effectLst/>
                <a:latin typeface="+mn-lt"/>
                <a:ea typeface="+mn-ea"/>
                <a:cs typeface="+mn-cs"/>
              </a:rPr>
              <a:t>Uegland</a:t>
            </a:r>
            <a:r>
              <a:rPr lang="en-US" sz="1200" kern="1200" dirty="0" smtClean="0">
                <a:solidFill>
                  <a:schemeClr val="tx1"/>
                </a:solidFill>
                <a:effectLst/>
                <a:latin typeface="+mn-lt"/>
                <a:ea typeface="+mn-ea"/>
                <a:cs typeface="+mn-cs"/>
              </a:rPr>
              <a:t> (2020), Amazon started selling its products using the Amazon basics. The brand started operation in 2009; currently it is the best-selling in the market having the tech accessories, the office requirements, kitchen supplies and many other required products. At the end of 2020, it had an average price of 29.70 US dollars making it to be the best brand for Amazon. </a:t>
            </a:r>
          </a:p>
          <a:p>
            <a:pPr lvl="0"/>
            <a:r>
              <a:rPr lang="en-US" sz="1200" kern="1200" dirty="0" smtClean="0">
                <a:solidFill>
                  <a:schemeClr val="tx1"/>
                </a:solidFill>
                <a:effectLst/>
                <a:latin typeface="+mn-lt"/>
                <a:ea typeface="+mn-ea"/>
                <a:cs typeface="+mn-cs"/>
              </a:rPr>
              <a:t>Art.com which is the brand for </a:t>
            </a:r>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involves home art decorations and many other arts services, because many people are decorating their homes everyday it tends to be the most profitable brand for </a:t>
            </a:r>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(Grant, 2020).</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2</a:t>
            </a:fld>
            <a:endParaRPr lang="en-US"/>
          </a:p>
        </p:txBody>
      </p:sp>
    </p:spTree>
    <p:extLst>
      <p:ext uri="{BB962C8B-B14F-4D97-AF65-F5344CB8AC3E}">
        <p14:creationId xmlns:p14="http://schemas.microsoft.com/office/powerpoint/2010/main" val="898693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Amazon has one of the best customer service, they put the interest of the customers first by delivering what the customers want, within the specified time.</a:t>
            </a:r>
          </a:p>
          <a:p>
            <a:pPr lvl="0"/>
            <a:r>
              <a:rPr lang="en-US" sz="1200" kern="1200" dirty="0" smtClean="0">
                <a:solidFill>
                  <a:schemeClr val="tx1"/>
                </a:solidFill>
                <a:effectLst/>
                <a:latin typeface="+mn-lt"/>
                <a:ea typeface="+mn-ea"/>
                <a:cs typeface="+mn-cs"/>
              </a:rPr>
              <a:t> In case of delay in delivery of a particular product the company customer service representative will explain immediately to avoid negative review. </a:t>
            </a:r>
          </a:p>
          <a:p>
            <a:pPr lvl="0"/>
            <a:r>
              <a:rPr lang="en-US" sz="1200" kern="1200" dirty="0" smtClean="0">
                <a:solidFill>
                  <a:schemeClr val="tx1"/>
                </a:solidFill>
                <a:effectLst/>
                <a:latin typeface="+mn-lt"/>
                <a:ea typeface="+mn-ea"/>
                <a:cs typeface="+mn-cs"/>
              </a:rPr>
              <a:t>The customers’ services of Amazon engages the customers and allow them to communicate their needs one on one, this has greatly encouraged the customers towards purchasing the Amazon brands. </a:t>
            </a:r>
          </a:p>
          <a:p>
            <a:pPr lvl="0"/>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has almost similar customer service strategies but the </a:t>
            </a:r>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customer service tends to focus on selling the products and not largely the interests of the customers (McGovern, 2014).</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3</a:t>
            </a:fld>
            <a:endParaRPr lang="en-US"/>
          </a:p>
        </p:txBody>
      </p:sp>
    </p:spTree>
    <p:extLst>
      <p:ext uri="{BB962C8B-B14F-4D97-AF65-F5344CB8AC3E}">
        <p14:creationId xmlns:p14="http://schemas.microsoft.com/office/powerpoint/2010/main" val="1006041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According to </a:t>
            </a:r>
            <a:r>
              <a:rPr lang="en-US" sz="1200" kern="1200" dirty="0" err="1" smtClean="0">
                <a:solidFill>
                  <a:schemeClr val="tx1"/>
                </a:solidFill>
                <a:effectLst/>
                <a:latin typeface="+mn-lt"/>
                <a:ea typeface="+mn-ea"/>
                <a:cs typeface="+mn-cs"/>
              </a:rPr>
              <a:t>Returnsandrefunds</a:t>
            </a:r>
            <a:r>
              <a:rPr lang="en-US" sz="1200" kern="1200" dirty="0" smtClean="0">
                <a:solidFill>
                  <a:schemeClr val="tx1"/>
                </a:solidFill>
                <a:effectLst/>
                <a:latin typeface="+mn-lt"/>
                <a:ea typeface="+mn-ea"/>
                <a:cs typeface="+mn-cs"/>
              </a:rPr>
              <a:t> (2020), the Amazon product’s return policy is not strict compared to </a:t>
            </a:r>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the reason is to avoid losing their customers. </a:t>
            </a:r>
          </a:p>
          <a:p>
            <a:pPr lvl="0"/>
            <a:r>
              <a:rPr lang="en-US" sz="1200" kern="1200" dirty="0" smtClean="0">
                <a:solidFill>
                  <a:schemeClr val="tx1"/>
                </a:solidFill>
                <a:effectLst/>
                <a:latin typeface="+mn-lt"/>
                <a:ea typeface="+mn-ea"/>
                <a:cs typeface="+mn-cs"/>
              </a:rPr>
              <a:t>The policy allows the customer to return the product within 30 days of purchase as long as the product has been interfered with or damaged by the customer. </a:t>
            </a:r>
          </a:p>
          <a:p>
            <a:pPr lvl="0"/>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has a 90 days return policy but not for all products, products likes CDs and DVD can be allowed to take 90 days after purchase but electronics and airbeds takes exactly 15 days and past 15 days it won’t be refunded. </a:t>
            </a:r>
          </a:p>
          <a:p>
            <a:pPr lvl="0"/>
            <a:r>
              <a:rPr lang="en-US" sz="1200" kern="1200" dirty="0" smtClean="0">
                <a:solidFill>
                  <a:schemeClr val="tx1"/>
                </a:solidFill>
                <a:effectLst/>
                <a:latin typeface="+mn-lt"/>
                <a:ea typeface="+mn-ea"/>
                <a:cs typeface="+mn-cs"/>
              </a:rPr>
              <a:t>The specified 15 days will require the customer to come with a receipt but less than 15 days no receipt is required.</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4</a:t>
            </a:fld>
            <a:endParaRPr lang="en-US"/>
          </a:p>
        </p:txBody>
      </p:sp>
    </p:spTree>
    <p:extLst>
      <p:ext uri="{BB962C8B-B14F-4D97-AF65-F5344CB8AC3E}">
        <p14:creationId xmlns:p14="http://schemas.microsoft.com/office/powerpoint/2010/main" val="867166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The both companies have a period of 30 days of product return but for the Amazon it is only for outside use tools only. </a:t>
            </a:r>
          </a:p>
          <a:p>
            <a:pPr lvl="0"/>
            <a:r>
              <a:rPr lang="en-US" sz="1200" kern="1200" dirty="0" smtClean="0">
                <a:solidFill>
                  <a:schemeClr val="tx1"/>
                </a:solidFill>
                <a:effectLst/>
                <a:latin typeface="+mn-lt"/>
                <a:ea typeface="+mn-ea"/>
                <a:cs typeface="+mn-cs"/>
              </a:rPr>
              <a:t>The companies have representatives who ensure that the merchandise is in place on the shelf and the needs of the customers are met as required.  </a:t>
            </a:r>
          </a:p>
          <a:p>
            <a:pPr lvl="0"/>
            <a:r>
              <a:rPr lang="en-US" sz="1200" kern="1200" dirty="0" smtClean="0">
                <a:solidFill>
                  <a:schemeClr val="tx1"/>
                </a:solidFill>
                <a:effectLst/>
                <a:latin typeface="+mn-lt"/>
                <a:ea typeface="+mn-ea"/>
                <a:cs typeface="+mn-cs"/>
              </a:rPr>
              <a:t>The conditions for coming with a receipt apply for those products that were purchased in less than 15 days; this helps the companies to check the ownership and terms written during the purchase to avoid loses. </a:t>
            </a:r>
          </a:p>
          <a:p>
            <a:pPr lvl="0"/>
            <a:r>
              <a:rPr lang="en-US" sz="1200" kern="1200" dirty="0" err="1" smtClean="0">
                <a:solidFill>
                  <a:schemeClr val="tx1"/>
                </a:solidFill>
                <a:effectLst/>
                <a:latin typeface="+mn-lt"/>
                <a:ea typeface="+mn-ea"/>
                <a:cs typeface="+mn-cs"/>
              </a:rPr>
              <a:t>Walmart</a:t>
            </a:r>
            <a:r>
              <a:rPr lang="en-US" sz="1200" kern="1200" dirty="0" smtClean="0">
                <a:solidFill>
                  <a:schemeClr val="tx1"/>
                </a:solidFill>
                <a:effectLst/>
                <a:latin typeface="+mn-lt"/>
                <a:ea typeface="+mn-ea"/>
                <a:cs typeface="+mn-cs"/>
              </a:rPr>
              <a:t> speed of growth is due to the strict measures they have placed and that’s the reason they don’t allow interference with their products and they have specific period of return for a specific product (Wood, 2021).</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5</a:t>
            </a:fld>
            <a:endParaRPr lang="en-US"/>
          </a:p>
        </p:txBody>
      </p:sp>
    </p:spTree>
    <p:extLst>
      <p:ext uri="{BB962C8B-B14F-4D97-AF65-F5344CB8AC3E}">
        <p14:creationId xmlns:p14="http://schemas.microsoft.com/office/powerpoint/2010/main" val="366893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customers in both companies can get cash refund when the purchase was small. </a:t>
            </a:r>
          </a:p>
          <a:p>
            <a:pPr lvl="0"/>
            <a:r>
              <a:rPr lang="en-US" sz="1200" kern="1200" dirty="0" smtClean="0">
                <a:solidFill>
                  <a:schemeClr val="tx1"/>
                </a:solidFill>
                <a:effectLst/>
                <a:latin typeface="+mn-lt"/>
                <a:ea typeface="+mn-ea"/>
                <a:cs typeface="+mn-cs"/>
              </a:rPr>
              <a:t>This is because both companies know the effects of returning huge amount of money to the customers after the product has been sold, the product in some cases might have been damaged internally without any physical alert and selling it again will be a loss since no customer will want it. </a:t>
            </a:r>
          </a:p>
          <a:p>
            <a:pPr lvl="0"/>
            <a:r>
              <a:rPr lang="en-US" sz="1200" kern="1200" dirty="0" smtClean="0">
                <a:solidFill>
                  <a:schemeClr val="tx1"/>
                </a:solidFill>
                <a:effectLst/>
                <a:latin typeface="+mn-lt"/>
                <a:ea typeface="+mn-ea"/>
                <a:cs typeface="+mn-cs"/>
              </a:rPr>
              <a:t>The policies have been clearly stipulated and delay on return might cause denial of refund of the product purchased. The companies have clear instructions to minimize chances of confusing the customers during the purchase and understanding the policies (Amazon, 2021).</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6</a:t>
            </a:fld>
            <a:endParaRPr lang="en-US"/>
          </a:p>
        </p:txBody>
      </p:sp>
    </p:spTree>
    <p:extLst>
      <p:ext uri="{BB962C8B-B14F-4D97-AF65-F5344CB8AC3E}">
        <p14:creationId xmlns:p14="http://schemas.microsoft.com/office/powerpoint/2010/main" val="249528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Many of the customers would like a company to have flexible conditions where their needs are prioritized. </a:t>
            </a:r>
          </a:p>
          <a:p>
            <a:pPr lvl="0"/>
            <a:r>
              <a:rPr lang="en-US" sz="1200" kern="1200" dirty="0" smtClean="0">
                <a:solidFill>
                  <a:schemeClr val="tx1"/>
                </a:solidFill>
                <a:effectLst/>
                <a:latin typeface="+mn-lt"/>
                <a:ea typeface="+mn-ea"/>
                <a:cs typeface="+mn-cs"/>
              </a:rPr>
              <a:t>In any case of delay of product to the company due to unavoidable circumstances the company should design a policy that allow such cases to be heard and the customer in such situation to get a refund. </a:t>
            </a:r>
          </a:p>
          <a:p>
            <a:pPr lvl="0"/>
            <a:r>
              <a:rPr lang="en-US" sz="1200" kern="1200" dirty="0" smtClean="0">
                <a:solidFill>
                  <a:schemeClr val="tx1"/>
                </a:solidFill>
                <a:effectLst/>
                <a:latin typeface="+mn-lt"/>
                <a:ea typeface="+mn-ea"/>
                <a:cs typeface="+mn-cs"/>
              </a:rPr>
              <a:t>The limit is important to product services and avoid loses. For an organization to stand firm, and the customers well satisfied, strictness have to be reduced. Too strict conditions makes the customers afraid of purchasing anything, this makes them to leave reducing the organization profits and sources of income.</a:t>
            </a:r>
          </a:p>
          <a:p>
            <a:endParaRPr lang="en-US" dirty="0"/>
          </a:p>
        </p:txBody>
      </p:sp>
      <p:sp>
        <p:nvSpPr>
          <p:cNvPr id="4" name="Slide Number Placeholder 3"/>
          <p:cNvSpPr>
            <a:spLocks noGrp="1"/>
          </p:cNvSpPr>
          <p:nvPr>
            <p:ph type="sldNum" sz="quarter" idx="10"/>
          </p:nvPr>
        </p:nvSpPr>
        <p:spPr/>
        <p:txBody>
          <a:bodyPr/>
          <a:lstStyle/>
          <a:p>
            <a:fld id="{D36424EB-C888-4916-A337-9BF00C50189D}" type="slidenum">
              <a:rPr lang="en-US" smtClean="0"/>
              <a:t>7</a:t>
            </a:fld>
            <a:endParaRPr lang="en-US"/>
          </a:p>
        </p:txBody>
      </p:sp>
    </p:spTree>
    <p:extLst>
      <p:ext uri="{BB962C8B-B14F-4D97-AF65-F5344CB8AC3E}">
        <p14:creationId xmlns:p14="http://schemas.microsoft.com/office/powerpoint/2010/main" val="8004581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A6EF5B9-44B0-465C-A934-4081446ACF5E}" type="datetimeFigureOut">
              <a:rPr lang="en-US" smtClean="0"/>
              <a:t>4/4/2021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45F0D35-71BD-4518-B44E-7445E0449D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5F0D35-71BD-4518-B44E-7445E0449D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5F0D35-71BD-4518-B44E-7445E0449D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5F0D35-71BD-4518-B44E-7445E0449D5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5F0D35-71BD-4518-B44E-7445E0449D5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5F0D35-71BD-4518-B44E-7445E0449D5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45F0D35-71BD-4518-B44E-7445E0449D5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45F0D35-71BD-4518-B44E-7445E0449D5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A6EF5B9-44B0-465C-A934-4081446ACF5E}" type="datetimeFigureOut">
              <a:rPr lang="en-US" smtClean="0"/>
              <a:t>4/4/2021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45F0D35-71BD-4518-B44E-7445E0449D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A6EF5B9-44B0-465C-A934-4081446ACF5E}" type="datetimeFigureOut">
              <a:rPr lang="en-US" smtClean="0"/>
              <a:t>4/4/2021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5F0D35-71BD-4518-B44E-7445E0449D5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A6EF5B9-44B0-465C-A934-4081446ACF5E}" type="datetimeFigureOut">
              <a:rPr lang="en-US" smtClean="0"/>
              <a:t>4/4/2021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45F0D35-71BD-4518-B44E-7445E0449D5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A6EF5B9-44B0-465C-A934-4081446ACF5E}" type="datetimeFigureOut">
              <a:rPr lang="en-US" smtClean="0"/>
              <a:t>4/4/2021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45F0D35-71BD-4518-B44E-7445E0449D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asteofhome.com/article/amazon-vs-walmart/" TargetMode="External"/><Relationship Id="rId7" Type="http://schemas.openxmlformats.org/officeDocument/2006/relationships/hyperlink" Target="https://www.returnsandrefunds.com/Walmart/Returns" TargetMode="External"/><Relationship Id="rId2" Type="http://schemas.openxmlformats.org/officeDocument/2006/relationships/hyperlink" Target="https://sellercentral.amazon.com/gp/help/external/G1801" TargetMode="External"/><Relationship Id="rId1" Type="http://schemas.openxmlformats.org/officeDocument/2006/relationships/slideLayout" Target="../slideLayouts/slideLayout2.xml"/><Relationship Id="rId6" Type="http://schemas.openxmlformats.org/officeDocument/2006/relationships/hyperlink" Target="https://www.usatoday.com/story/tech/reviewedcom/2020/08/25/8-brands-you-didnt-know-walmart-owned/42331385/" TargetMode="External"/><Relationship Id="rId5" Type="http://schemas.openxmlformats.org/officeDocument/2006/relationships/hyperlink" Target="https://www.practicalecommerce.com/20-top-private-label-brands-from-amazon" TargetMode="External"/><Relationship Id="rId4" Type="http://schemas.openxmlformats.org/officeDocument/2006/relationships/hyperlink" Target="https://www.customerexperienceinsight.com/why-amazons-service-is-so-good-and-how-yours-can-be-to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1828800"/>
            <a:ext cx="6553200" cy="3810000"/>
          </a:xfrm>
        </p:spPr>
        <p:txBody>
          <a:bodyPr>
            <a:normAutofit/>
          </a:bodyPr>
          <a:lstStyle/>
          <a:p>
            <a:r>
              <a:rPr lang="en-US" dirty="0" smtClean="0">
                <a:latin typeface="Times New Roman" pitchFamily="18" charset="0"/>
                <a:cs typeface="Times New Roman" pitchFamily="18" charset="0"/>
              </a:rPr>
              <a:t>Company and Brand information</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Student’s name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Institution affiliation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6065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lvl="0"/>
            <a:r>
              <a:rPr lang="en-US" dirty="0"/>
              <a:t>The company is Amazon </a:t>
            </a:r>
          </a:p>
          <a:p>
            <a:pPr lvl="0"/>
            <a:r>
              <a:rPr lang="en-US" dirty="0"/>
              <a:t>The competitor of the company is </a:t>
            </a:r>
            <a:r>
              <a:rPr lang="en-US" dirty="0" smtClean="0"/>
              <a:t>Wal-Mart</a:t>
            </a:r>
            <a:endParaRPr lang="en-US" dirty="0"/>
          </a:p>
          <a:p>
            <a:pPr lvl="0"/>
            <a:r>
              <a:rPr lang="en-US" dirty="0"/>
              <a:t>Amazon is largest virtual store in United States</a:t>
            </a:r>
          </a:p>
          <a:p>
            <a:pPr lvl="0"/>
            <a:r>
              <a:rPr lang="en-US" dirty="0"/>
              <a:t>The main brand in Amazon is </a:t>
            </a:r>
            <a:r>
              <a:rPr lang="en-US" dirty="0" err="1"/>
              <a:t>Amazonbasics</a:t>
            </a:r>
            <a:r>
              <a:rPr lang="en-US" dirty="0"/>
              <a:t> (</a:t>
            </a:r>
            <a:r>
              <a:rPr lang="en-US" dirty="0" err="1"/>
              <a:t>Uegland</a:t>
            </a:r>
            <a:r>
              <a:rPr lang="en-US" dirty="0"/>
              <a:t>, 2020)</a:t>
            </a:r>
          </a:p>
          <a:p>
            <a:pPr lvl="0"/>
            <a:r>
              <a:rPr lang="en-US" dirty="0"/>
              <a:t>The profitable brand for </a:t>
            </a:r>
            <a:r>
              <a:rPr lang="en-US" dirty="0" smtClean="0"/>
              <a:t>Wal-Mart </a:t>
            </a:r>
            <a:r>
              <a:rPr lang="en-US" dirty="0"/>
              <a:t>is Art.com</a:t>
            </a:r>
          </a:p>
          <a:p>
            <a:pPr marL="0" indent="0">
              <a:buNone/>
            </a:pPr>
            <a:endParaRPr lang="en-US" dirty="0"/>
          </a:p>
        </p:txBody>
      </p:sp>
    </p:spTree>
    <p:extLst>
      <p:ext uri="{BB962C8B-B14F-4D97-AF65-F5344CB8AC3E}">
        <p14:creationId xmlns:p14="http://schemas.microsoft.com/office/powerpoint/2010/main" val="3393624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pPr lvl="0"/>
            <a:r>
              <a:rPr lang="en-US" dirty="0" smtClean="0"/>
              <a:t>Wal-Mart </a:t>
            </a:r>
            <a:r>
              <a:rPr lang="en-US" dirty="0"/>
              <a:t>Customer service includes quick delivery of the customer’s product</a:t>
            </a:r>
          </a:p>
          <a:p>
            <a:pPr lvl="0"/>
            <a:r>
              <a:rPr lang="en-US" dirty="0"/>
              <a:t>The customer service include customer response page where customer can give their reviews</a:t>
            </a:r>
          </a:p>
          <a:p>
            <a:pPr lvl="0"/>
            <a:r>
              <a:rPr lang="en-US" dirty="0"/>
              <a:t>The customer service has representative who responds to all kinds of complains </a:t>
            </a:r>
          </a:p>
          <a:p>
            <a:pPr lvl="0"/>
            <a:r>
              <a:rPr lang="en-US" dirty="0"/>
              <a:t>The representative also ensure refund has been made for those customers in need</a:t>
            </a:r>
          </a:p>
          <a:p>
            <a:pPr lvl="0"/>
            <a:r>
              <a:rPr lang="en-US" dirty="0"/>
              <a:t>Amazon customer service ensures the store is properly organized</a:t>
            </a:r>
          </a:p>
          <a:p>
            <a:pPr lvl="0"/>
            <a:r>
              <a:rPr lang="en-US" dirty="0"/>
              <a:t>The customer service in Amazon interacts with customers one on one to get proper review of their products (McGovern, 2014)</a:t>
            </a:r>
          </a:p>
          <a:p>
            <a:pPr marL="0" indent="0">
              <a:buNone/>
            </a:pPr>
            <a:endParaRPr lang="en-US" dirty="0"/>
          </a:p>
        </p:txBody>
      </p:sp>
    </p:spTree>
    <p:extLst>
      <p:ext uri="{BB962C8B-B14F-4D97-AF65-F5344CB8AC3E}">
        <p14:creationId xmlns:p14="http://schemas.microsoft.com/office/powerpoint/2010/main" val="2617038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305800" cy="5287963"/>
          </a:xfrm>
        </p:spPr>
        <p:txBody>
          <a:bodyPr>
            <a:normAutofit fontScale="92500" lnSpcReduction="10000"/>
          </a:bodyPr>
          <a:lstStyle/>
          <a:p>
            <a:pPr lvl="0"/>
            <a:r>
              <a:rPr lang="en-US" dirty="0"/>
              <a:t>The product’s return policy of Amazon states that product should be returned within the 30days after purchase</a:t>
            </a:r>
          </a:p>
          <a:p>
            <a:pPr lvl="0"/>
            <a:r>
              <a:rPr lang="en-US" dirty="0"/>
              <a:t>The </a:t>
            </a:r>
            <a:r>
              <a:rPr lang="en-US" dirty="0" err="1"/>
              <a:t>Walmart</a:t>
            </a:r>
            <a:r>
              <a:rPr lang="en-US" dirty="0"/>
              <a:t> product’s return policy states that product should be returned within the 90 days after the purchase but not for all products</a:t>
            </a:r>
          </a:p>
          <a:p>
            <a:pPr lvl="0"/>
            <a:r>
              <a:rPr lang="en-US" dirty="0"/>
              <a:t>Products like electronics and airbeds must be returned within 15 days of purchase in </a:t>
            </a:r>
            <a:r>
              <a:rPr lang="en-US" dirty="0" smtClean="0"/>
              <a:t>Wal-Mart</a:t>
            </a:r>
            <a:endParaRPr lang="en-US" dirty="0"/>
          </a:p>
          <a:p>
            <a:pPr lvl="0"/>
            <a:r>
              <a:rPr lang="en-US" dirty="0"/>
              <a:t>Outside use tools like mowers should be returned within the 30 days of purchase </a:t>
            </a:r>
          </a:p>
          <a:p>
            <a:pPr lvl="0"/>
            <a:r>
              <a:rPr lang="en-US" dirty="0" smtClean="0"/>
              <a:t>Wal-Mart </a:t>
            </a:r>
            <a:r>
              <a:rPr lang="en-US" dirty="0"/>
              <a:t>does not require receipt during refund, but for specific occasions it requires</a:t>
            </a:r>
          </a:p>
          <a:p>
            <a:pPr lvl="0"/>
            <a:r>
              <a:rPr lang="en-US" dirty="0"/>
              <a:t>For purchases under 25 dollars cash refund might take place (</a:t>
            </a:r>
            <a:r>
              <a:rPr lang="en-US" dirty="0" smtClean="0"/>
              <a:t>Returns and refunds,2020</a:t>
            </a:r>
            <a:r>
              <a:rPr lang="en-US" dirty="0"/>
              <a:t>)</a:t>
            </a:r>
          </a:p>
          <a:p>
            <a:endParaRPr lang="en-US" dirty="0"/>
          </a:p>
        </p:txBody>
      </p:sp>
    </p:spTree>
    <p:extLst>
      <p:ext uri="{BB962C8B-B14F-4D97-AF65-F5344CB8AC3E}">
        <p14:creationId xmlns:p14="http://schemas.microsoft.com/office/powerpoint/2010/main" val="668406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05800" cy="5440363"/>
          </a:xfrm>
        </p:spPr>
        <p:txBody>
          <a:bodyPr/>
          <a:lstStyle/>
          <a:p>
            <a:pPr lvl="0"/>
            <a:r>
              <a:rPr lang="en-US" dirty="0"/>
              <a:t>The Amazon and </a:t>
            </a:r>
            <a:r>
              <a:rPr lang="en-US" dirty="0" err="1"/>
              <a:t>Walmart</a:t>
            </a:r>
            <a:r>
              <a:rPr lang="en-US" dirty="0"/>
              <a:t> policies have 30 days of product return but for some products in </a:t>
            </a:r>
            <a:r>
              <a:rPr lang="en-US" dirty="0" err="1"/>
              <a:t>walmart</a:t>
            </a:r>
            <a:endParaRPr lang="en-US" dirty="0"/>
          </a:p>
          <a:p>
            <a:pPr lvl="0"/>
            <a:r>
              <a:rPr lang="en-US" dirty="0"/>
              <a:t>Both have Customer response representatives</a:t>
            </a:r>
          </a:p>
          <a:p>
            <a:pPr lvl="0"/>
            <a:r>
              <a:rPr lang="en-US" dirty="0"/>
              <a:t>Both do not require receipt at a specific condition</a:t>
            </a:r>
          </a:p>
          <a:p>
            <a:pPr lvl="0"/>
            <a:r>
              <a:rPr lang="en-US" dirty="0"/>
              <a:t>The </a:t>
            </a:r>
            <a:r>
              <a:rPr lang="en-US" dirty="0" err="1"/>
              <a:t>Walmart</a:t>
            </a:r>
            <a:r>
              <a:rPr lang="en-US" dirty="0"/>
              <a:t> policies tend to be stricter than the Amazon policies (Wood, 2021).</a:t>
            </a:r>
          </a:p>
          <a:p>
            <a:endParaRPr lang="en-US" dirty="0"/>
          </a:p>
        </p:txBody>
      </p:sp>
    </p:spTree>
    <p:extLst>
      <p:ext uri="{BB962C8B-B14F-4D97-AF65-F5344CB8AC3E}">
        <p14:creationId xmlns:p14="http://schemas.microsoft.com/office/powerpoint/2010/main" val="3142550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305800" cy="5364163"/>
          </a:xfrm>
        </p:spPr>
        <p:txBody>
          <a:bodyPr/>
          <a:lstStyle/>
          <a:p>
            <a:pPr lvl="0"/>
            <a:r>
              <a:rPr lang="en-US" dirty="0"/>
              <a:t>Both policies minimizes the chances of the customer to get the returns in cash</a:t>
            </a:r>
          </a:p>
          <a:p>
            <a:pPr lvl="0"/>
            <a:r>
              <a:rPr lang="en-US" dirty="0"/>
              <a:t>Both policies have clear conditions or return of product</a:t>
            </a:r>
          </a:p>
          <a:p>
            <a:pPr lvl="0"/>
            <a:r>
              <a:rPr lang="en-US" dirty="0"/>
              <a:t>Huge amount items can only be returned to the company and refunded with the same</a:t>
            </a:r>
          </a:p>
          <a:p>
            <a:pPr lvl="0"/>
            <a:r>
              <a:rPr lang="en-US" dirty="0"/>
              <a:t>The product returning period for refund is specified and no confusion has been created (Amazon.com, 2021).</a:t>
            </a:r>
          </a:p>
          <a:p>
            <a:endParaRPr lang="en-US" dirty="0"/>
          </a:p>
        </p:txBody>
      </p:sp>
    </p:spTree>
    <p:extLst>
      <p:ext uri="{BB962C8B-B14F-4D97-AF65-F5344CB8AC3E}">
        <p14:creationId xmlns:p14="http://schemas.microsoft.com/office/powerpoint/2010/main" val="2490956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One way to make the policy for today’s customer is to minimize strictness  </a:t>
            </a:r>
          </a:p>
          <a:p>
            <a:pPr lvl="0"/>
            <a:r>
              <a:rPr lang="en-US" dirty="0"/>
              <a:t>customers would prefer a company that interacts more with its </a:t>
            </a:r>
            <a:r>
              <a:rPr lang="en-US" dirty="0" smtClean="0"/>
              <a:t>customers</a:t>
            </a:r>
            <a:endParaRPr lang="en-US" dirty="0"/>
          </a:p>
          <a:p>
            <a:pPr lvl="0"/>
            <a:r>
              <a:rPr lang="en-US" dirty="0"/>
              <a:t>The company that  limit the return period of the customers products but listens in case of </a:t>
            </a:r>
            <a:r>
              <a:rPr lang="en-US" dirty="0" smtClean="0"/>
              <a:t>delay</a:t>
            </a:r>
            <a:endParaRPr lang="en-US" dirty="0"/>
          </a:p>
          <a:p>
            <a:pPr lvl="0"/>
            <a:r>
              <a:rPr lang="en-US" dirty="0"/>
              <a:t>Less restriction allows satisfaction of customers’ needs</a:t>
            </a:r>
          </a:p>
          <a:p>
            <a:endParaRPr lang="en-US" dirty="0"/>
          </a:p>
        </p:txBody>
      </p:sp>
    </p:spTree>
    <p:extLst>
      <p:ext uri="{BB962C8B-B14F-4D97-AF65-F5344CB8AC3E}">
        <p14:creationId xmlns:p14="http://schemas.microsoft.com/office/powerpoint/2010/main" val="292276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019800"/>
          </a:xfrm>
        </p:spPr>
        <p:txBody>
          <a:bodyPr>
            <a:normAutofit fontScale="77500" lnSpcReduction="20000"/>
          </a:bodyPr>
          <a:lstStyle/>
          <a:p>
            <a:pPr marL="0" indent="0" algn="ctr">
              <a:buNone/>
            </a:pPr>
            <a:r>
              <a:rPr lang="en-US" dirty="0" smtClean="0"/>
              <a:t>References</a:t>
            </a:r>
          </a:p>
          <a:p>
            <a:pPr marL="109728" indent="-457200">
              <a:buNone/>
            </a:pPr>
            <a:r>
              <a:rPr lang="en-US" dirty="0" smtClean="0"/>
              <a:t>Amazon.com, Inc. (2021). Selling Policies and Seller Code of Conduct . Retrieved from </a:t>
            </a:r>
            <a:r>
              <a:rPr lang="en-US" dirty="0" smtClean="0">
                <a:hlinkClick r:id="rId2"/>
              </a:rPr>
              <a:t>https://sellercentral.amazon.com/gp/help/external/G1801</a:t>
            </a:r>
            <a:endParaRPr lang="en-US" dirty="0" smtClean="0"/>
          </a:p>
          <a:p>
            <a:pPr marL="109728" indent="-457200">
              <a:buNone/>
            </a:pPr>
            <a:r>
              <a:rPr lang="en-US" dirty="0" smtClean="0"/>
              <a:t>Wood, M. (2021). Amazon vs. </a:t>
            </a:r>
            <a:r>
              <a:rPr lang="en-US" dirty="0" err="1" smtClean="0"/>
              <a:t>Walmart</a:t>
            </a:r>
            <a:r>
              <a:rPr lang="en-US" dirty="0" smtClean="0"/>
              <a:t>: What to Know Before Shopping Online. Retrieved from </a:t>
            </a:r>
            <a:r>
              <a:rPr lang="en-US" dirty="0" smtClean="0">
                <a:hlinkClick r:id="rId3"/>
              </a:rPr>
              <a:t>https://www.tasteofhome.com/article/amazon-vs-walmart/</a:t>
            </a:r>
            <a:endParaRPr lang="en-US" dirty="0" smtClean="0"/>
          </a:p>
          <a:p>
            <a:pPr marL="109728" indent="-457200">
              <a:buNone/>
            </a:pPr>
            <a:r>
              <a:rPr lang="en-US" dirty="0" smtClean="0"/>
              <a:t>McGovern, M. (2014). Why Amazon’s service is so good – and how yours can be, too. Retrieved from </a:t>
            </a:r>
            <a:r>
              <a:rPr lang="en-US" dirty="0" smtClean="0">
                <a:hlinkClick r:id="rId4"/>
              </a:rPr>
              <a:t>https://www.customerexperienceinsight.com/why-amazons-service-is-so-good-and-how-yours-can-be-too/</a:t>
            </a:r>
            <a:endParaRPr lang="en-US" dirty="0" smtClean="0"/>
          </a:p>
          <a:p>
            <a:pPr marL="109728" indent="-457200">
              <a:buNone/>
            </a:pPr>
            <a:r>
              <a:rPr lang="en-US" dirty="0" err="1" smtClean="0"/>
              <a:t>Uegland</a:t>
            </a:r>
            <a:r>
              <a:rPr lang="en-US" dirty="0" smtClean="0"/>
              <a:t>, S. (2020). 20 Top Private Label Brands from Amazon. Retrieved from </a:t>
            </a:r>
            <a:r>
              <a:rPr lang="en-US" dirty="0" smtClean="0">
                <a:hlinkClick r:id="rId5"/>
              </a:rPr>
              <a:t>https://www.practicalecommerce.com/20-top-private-label-brands-from-amazon</a:t>
            </a:r>
            <a:endParaRPr lang="en-US" dirty="0" smtClean="0"/>
          </a:p>
          <a:p>
            <a:pPr marL="109728" indent="-457200">
              <a:buNone/>
            </a:pPr>
            <a:r>
              <a:rPr lang="en-US" dirty="0" smtClean="0"/>
              <a:t>Grant, J. (2020). 8 brands you didn't know </a:t>
            </a:r>
            <a:r>
              <a:rPr lang="en-US" dirty="0" err="1" smtClean="0"/>
              <a:t>Walmart</a:t>
            </a:r>
            <a:r>
              <a:rPr lang="en-US" dirty="0" smtClean="0"/>
              <a:t> owned. Retrieved from  </a:t>
            </a:r>
            <a:r>
              <a:rPr lang="en-US" dirty="0" smtClean="0">
                <a:hlinkClick r:id="rId6"/>
              </a:rPr>
              <a:t>https://www.usatoday.com/story/tech/reviewedcom/2020/08/25/8-brands-you-didnt-know-walmart-owned/42331385/</a:t>
            </a:r>
            <a:endParaRPr lang="en-US" dirty="0" smtClean="0"/>
          </a:p>
          <a:p>
            <a:pPr marL="109728" indent="-457200">
              <a:buNone/>
            </a:pPr>
            <a:r>
              <a:rPr lang="en-US" dirty="0" smtClean="0"/>
              <a:t>Returnsandrefunds.com, Inc. (2021). </a:t>
            </a:r>
            <a:r>
              <a:rPr lang="en-US" dirty="0" err="1" smtClean="0"/>
              <a:t>Walmart</a:t>
            </a:r>
            <a:r>
              <a:rPr lang="en-US" dirty="0" smtClean="0"/>
              <a:t> Returns and Refunds. Retrieved from </a:t>
            </a:r>
            <a:r>
              <a:rPr lang="en-US" dirty="0" smtClean="0">
                <a:hlinkClick r:id="rId7"/>
              </a:rPr>
              <a:t>https://www.returnsandrefunds.com/Walmart/Returns</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469618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TotalTime>
  <Words>1103</Words>
  <Application>Microsoft Office PowerPoint</Application>
  <PresentationFormat>On-screen Show (4:3)</PresentationFormat>
  <Paragraphs>76</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d8ms</dc:creator>
  <cp:lastModifiedBy>ADMIN</cp:lastModifiedBy>
  <cp:revision>6</cp:revision>
  <dcterms:created xsi:type="dcterms:W3CDTF">2021-04-04T15:42:51Z</dcterms:created>
  <dcterms:modified xsi:type="dcterms:W3CDTF">2021-04-04T21:34:17Z</dcterms:modified>
</cp:coreProperties>
</file>